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1140" r:id="rId3"/>
    <p:sldId id="1141" r:id="rId4"/>
    <p:sldId id="1142" r:id="rId5"/>
    <p:sldId id="1143" r:id="rId6"/>
    <p:sldId id="1144" r:id="rId7"/>
    <p:sldId id="1145" r:id="rId8"/>
    <p:sldId id="1148" r:id="rId9"/>
    <p:sldId id="1146" r:id="rId10"/>
    <p:sldId id="1147"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八年级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a:t>
            </a:r>
            <a:r>
              <a:rPr lang="en-US" altLang="zh-CN" sz="4800" b="0" dirty="0" smtClean="0">
                <a:solidFill>
                  <a:srgbClr val="000000"/>
                </a:solidFill>
                <a:ea typeface="微软雅黑" panose="020B0503020204020204" pitchFamily="34" charset="-122"/>
                <a:cs typeface="微软雅黑" panose="020B0503020204020204" pitchFamily="34" charset="-122"/>
              </a:rPr>
              <a:t>5</a:t>
            </a:r>
            <a:endParaRPr lang="zh-CN" altLang="en-US" sz="4800" b="0" dirty="0">
              <a:solidFill>
                <a:srgbClr val="000000"/>
              </a:solidFill>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09097"/>
            <a:ext cx="11485848" cy="1684244"/>
          </a:xfrm>
        </p:spPr>
        <p:txBody>
          <a:bodyPr/>
          <a:lstStyle/>
          <a:p>
            <a:pPr hangingPunct="0">
              <a:spcAft>
                <a:spcPts val="0"/>
              </a:spcAft>
              <a:tabLst>
                <a:tab pos="5654675" algn="l"/>
                <a:tab pos="6210300" algn="l"/>
                <a:tab pos="87312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did Julia feel about the neighborhood after the disaster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6210300" algn="l"/>
                <a:tab pos="873125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Quiet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clean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Messy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broken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6210300" algn="l"/>
                <a:tab pos="873125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Noisy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dirty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Normal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busy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2042080"/>
            <a:ext cx="389850" cy="461665"/>
          </a:xfrm>
          <a:prstGeom prst="rect">
            <a:avLst/>
          </a:prstGeom>
        </p:spPr>
        <p:txBody>
          <a:bodyPr wrap="none">
            <a:spAutoFit/>
          </a:bodyPr>
          <a:lstStyle/>
          <a:p>
            <a:r>
              <a:rPr lang="en-US" altLang="zh-CN" sz="2400"/>
              <a:t>B</a:t>
            </a:r>
            <a:endParaRPr lang="zh-CN" altLang="en-US"/>
          </a:p>
        </p:txBody>
      </p:sp>
      <p:sp>
        <p:nvSpPr>
          <p:cNvPr id="5" name="内容占位符 2"/>
          <p:cNvSpPr txBox="1">
            <a:spLocks/>
          </p:cNvSpPr>
          <p:nvPr/>
        </p:nvSpPr>
        <p:spPr bwMode="auto">
          <a:xfrm>
            <a:off x="360854" y="35730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推理判断题。根据第四段最后两句的描述</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可知河里全是淤泥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汽车和房子的碎片都淹没在河里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到处乱七八糟。故选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15341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2282" y="2874818"/>
            <a:ext cx="11485848" cy="1130246"/>
          </a:xfrm>
        </p:spPr>
        <p:txBody>
          <a:bodyPr/>
          <a:lstStyle/>
          <a:p>
            <a:pPr hangingPunct="0">
              <a:spcAft>
                <a:spcPts val="0"/>
              </a:spcAft>
            </a:pPr>
            <a:r>
              <a:rPr lang="en-US" altLang="zh-CN" b="1"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latin typeface="Times New Roman" panose="02020603050405020304" pitchFamily="18" charset="0"/>
                <a:ea typeface="楷体" panose="02010609060101010101" pitchFamily="49" charset="-122"/>
                <a:cs typeface="Times New Roman" panose="02020603050405020304" pitchFamily="18" charset="0"/>
              </a:rPr>
              <a:t>是一篇关于描述巴西暴雨引发泥石流后救援队的行动和难民的遭遇的新闻报道。</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语篇导航-DA.eps" descr="id:2147487241;FounderCES"/>
          <p:cNvPicPr/>
          <p:nvPr/>
        </p:nvPicPr>
        <p:blipFill>
          <a:blip r:embed="rId2"/>
          <a:stretch>
            <a:fillRect/>
          </a:stretch>
        </p:blipFill>
        <p:spPr>
          <a:xfrm>
            <a:off x="838622" y="3015511"/>
            <a:ext cx="1620520" cy="395605"/>
          </a:xfrm>
          <a:prstGeom prst="rect">
            <a:avLst/>
          </a:prstGeom>
        </p:spPr>
      </p:pic>
      <p:pic>
        <p:nvPicPr>
          <p:cNvPr id="3" name="图片 2"/>
          <p:cNvPicPr>
            <a:picLocks noChangeAspect="1"/>
          </p:cNvPicPr>
          <p:nvPr/>
        </p:nvPicPr>
        <p:blipFill>
          <a:blip r:embed="rId3"/>
          <a:stretch>
            <a:fillRect/>
          </a:stretch>
        </p:blipFill>
        <p:spPr>
          <a:xfrm>
            <a:off x="761605" y="1340768"/>
            <a:ext cx="10667203" cy="1408674"/>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extLst>
              <p:ext uri="{D42A27DB-BD31-4B8C-83A1-F6EECF244321}">
                <p14:modId xmlns:p14="http://schemas.microsoft.com/office/powerpoint/2010/main" val="2035104630"/>
              </p:ext>
            </p:extLst>
          </p:nvPr>
        </p:nvGraphicFramePr>
        <p:xfrm>
          <a:off x="406575" y="1412776"/>
          <a:ext cx="11377264" cy="4319715"/>
        </p:xfrm>
        <a:graphic>
          <a:graphicData uri="http://schemas.openxmlformats.org/drawingml/2006/table">
            <a:tbl>
              <a:tblPr firstRow="1" firstCol="1" bandRow="1"/>
              <a:tblGrid>
                <a:gridCol w="11377264">
                  <a:extLst>
                    <a:ext uri="{9D8B030D-6E8A-4147-A177-3AD203B41FA5}">
                      <a16:colId xmlns:a16="http://schemas.microsoft.com/office/drawing/2014/main" val="1095639675"/>
                    </a:ext>
                  </a:extLst>
                </a:gridCol>
              </a:tblGrid>
              <a:tr h="0">
                <a:tc>
                  <a:txBody>
                    <a:bodyPr/>
                    <a:lstStyle/>
                    <a:p>
                      <a:pPr algn="r" hangingPunct="0">
                        <a:lnSpc>
                          <a:spcPct val="150000"/>
                        </a:lnSpc>
                        <a:spcAft>
                          <a:spcPts val="0"/>
                        </a:spcAft>
                        <a:tabLst>
                          <a:tab pos="3690620" algn="l"/>
                          <a:tab pos="6210935" algn="l"/>
                          <a:tab pos="873125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NEWS</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FLASH</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9383037"/>
                  </a:ext>
                </a:extLst>
              </a:tr>
              <a:tr h="0">
                <a:tc>
                  <a:txBody>
                    <a:bodyPr/>
                    <a:lstStyle/>
                    <a:p>
                      <a:pPr algn="just" hangingPunct="0">
                        <a:lnSpc>
                          <a:spcPct val="150000"/>
                        </a:lnSpc>
                        <a:spcAft>
                          <a:spcPts val="0"/>
                        </a:spcAft>
                        <a:tabLst>
                          <a:tab pos="3690620" algn="l"/>
                          <a:tab pos="6210935" algn="l"/>
                          <a:tab pos="8731250" algn="l"/>
                        </a:tabLst>
                      </a:pP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early</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morning</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January</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2011,</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Brazil</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worst</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en-US" sz="24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3690620" algn="l"/>
                          <a:tab pos="6210935" algn="l"/>
                          <a:tab pos="8731250" algn="l"/>
                        </a:tabLst>
                      </a:pPr>
                      <a:r>
                        <a:rPr lang="en-US"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natural</a:t>
                      </a:r>
                      <a:r>
                        <a:rPr lang="en-US" sz="24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disasters</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灾害</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began</a:t>
                      </a:r>
                      <a:r>
                        <a:rPr lang="en-US" sz="24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was raining heavily north of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Rio </a:t>
                      </a:r>
                      <a:endParaRPr lang="en-US"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3690620" algn="l"/>
                          <a:tab pos="6210935" algn="l"/>
                          <a:tab pos="8731250" algn="l"/>
                        </a:tabLst>
                      </a:pPr>
                      <a:r>
                        <a:rPr lang="en-US"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de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Janeiro</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26 cm of rain fell in less than 24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hours</a:t>
                      </a:r>
                      <a:r>
                        <a:rPr lang="en-US" sz="24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u="sng" dirty="0" err="1">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This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caused </a:t>
                      </a:r>
                      <a:r>
                        <a:rPr lang="en-US"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landslides</a:t>
                      </a:r>
                    </a:p>
                    <a:p>
                      <a:pPr algn="just" hangingPunct="0">
                        <a:lnSpc>
                          <a:spcPct val="150000"/>
                        </a:lnSpc>
                        <a:spcAft>
                          <a:spcPts val="0"/>
                        </a:spcAft>
                        <a:tabLst>
                          <a:tab pos="3690620" algn="l"/>
                          <a:tab pos="6210935" algn="l"/>
                          <a:tab pos="8731250" algn="l"/>
                        </a:tabLst>
                      </a:pPr>
                      <a:r>
                        <a:rPr 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滑坡</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 rock and mud</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泥</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 the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mountains</a:t>
                      </a:r>
                      <a:r>
                        <a:rPr lang="en-US" sz="24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While</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people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 </a:t>
                      </a:r>
                      <a:r>
                        <a:rPr lang="en-US"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p>
                    <a:p>
                      <a:pPr algn="just" hangingPunct="0">
                        <a:lnSpc>
                          <a:spcPct val="150000"/>
                        </a:lnSpc>
                        <a:spcAft>
                          <a:spcPts val="0"/>
                        </a:spcAft>
                        <a:tabLst>
                          <a:tab pos="3690620" algn="l"/>
                          <a:tab pos="6210935" algn="l"/>
                          <a:tab pos="8731250" algn="l"/>
                        </a:tabLst>
                      </a:pPr>
                      <a:r>
                        <a:rPr lang="en-US"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towns of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Teresopolis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Nova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Friburgo</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Petropolis were sleeping, the landslides reached their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houses</a:t>
                      </a:r>
                      <a:r>
                        <a:rPr lang="en-US" sz="24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After</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only a few hours, the area was under mud and rock, and several buildings fell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down</a:t>
                      </a:r>
                      <a:r>
                        <a:rPr lang="en-US" sz="24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More</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than 900 people lost their lives</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2121009"/>
                  </a:ext>
                </a:extLst>
              </a:tr>
            </a:tbl>
          </a:graphicData>
        </a:graphic>
      </p:graphicFrame>
      <p:pic>
        <p:nvPicPr>
          <p:cNvPr id="1026" name="aw7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23598" y="2060848"/>
            <a:ext cx="2016224" cy="19141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9640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4256666524"/>
              </p:ext>
            </p:extLst>
          </p:nvPr>
        </p:nvGraphicFramePr>
        <p:xfrm>
          <a:off x="406575" y="980728"/>
          <a:ext cx="11377264" cy="5486400"/>
        </p:xfrm>
        <a:graphic>
          <a:graphicData uri="http://schemas.openxmlformats.org/drawingml/2006/table">
            <a:tbl>
              <a:tblPr firstRow="1" firstCol="1" bandRow="1"/>
              <a:tblGrid>
                <a:gridCol w="11377264">
                  <a:extLst>
                    <a:ext uri="{9D8B030D-6E8A-4147-A177-3AD203B41FA5}">
                      <a16:colId xmlns:a16="http://schemas.microsoft.com/office/drawing/2014/main" val="3556577218"/>
                    </a:ext>
                  </a:extLst>
                </a:gridCol>
              </a:tblGrid>
              <a:tr h="411451">
                <a:tc>
                  <a:txBody>
                    <a:bodyPr/>
                    <a:lstStyle/>
                    <a:p>
                      <a:pPr algn="r" hangingPunct="0">
                        <a:lnSpc>
                          <a:spcPct val="150000"/>
                        </a:lnSpc>
                        <a:spcAft>
                          <a:spcPts val="0"/>
                        </a:spcAft>
                        <a:tabLst>
                          <a:tab pos="3690620" algn="l"/>
                          <a:tab pos="6210935" algn="l"/>
                          <a:tab pos="873125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NEWS</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FLASH</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71360455"/>
                  </a:ext>
                </a:extLst>
              </a:tr>
              <a:tr h="4114512">
                <a:tc>
                  <a:txBody>
                    <a:bodyPr/>
                    <a:lstStyle/>
                    <a:p>
                      <a:pPr algn="just" hangingPunct="0">
                        <a:lnSpc>
                          <a:spcPct val="150000"/>
                        </a:lnSpc>
                        <a:spcAft>
                          <a:spcPts val="0"/>
                        </a:spcAft>
                        <a:tabLst>
                          <a:tab pos="3690620" algn="l"/>
                          <a:tab pos="6210935" algn="l"/>
                          <a:tab pos="8731250" algn="l"/>
                        </a:tabLst>
                      </a:pP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Last night, many of those who survived</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幸存</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were staying in the safe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places</a:t>
                      </a:r>
                      <a:r>
                        <a:rPr lang="en-US" sz="24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One</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brave survivor,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Luiza</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Cides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said, “It often rains in this part of the country in January, but this was very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bad</a:t>
                      </a:r>
                      <a:r>
                        <a:rPr lang="en-US" sz="24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just want things to get back to normal now</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Rescue helicopters</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救援直升机</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were flying over the area day and night, looking for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survivors</a:t>
                      </a:r>
                      <a:r>
                        <a:rPr lang="en-US" sz="24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One</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pilot told us, “It’s more difficult than a normal rescue flight because there are no roads to land</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降落</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 and we can’t land in the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mountains</a:t>
                      </a:r>
                      <a:r>
                        <a:rPr lang="en-US" sz="24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tiring</a:t>
                      </a:r>
                      <a:r>
                        <a:rPr lang="en-US" sz="24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But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we can’t give up now</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3690620" algn="l"/>
                          <a:tab pos="6210935" algn="l"/>
                          <a:tab pos="8731250" algn="l"/>
                        </a:tabLst>
                      </a:pP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Volunteers were working as quickly as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possible</a:t>
                      </a:r>
                      <a:r>
                        <a:rPr lang="en-US" sz="24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They</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were giving out tents, medicine, water, food, and clothing to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survivors</a:t>
                      </a:r>
                      <a:r>
                        <a:rPr lang="en-US" sz="24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However</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while they were helping the people in need, more landslides started</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9753546"/>
                  </a:ext>
                </a:extLst>
              </a:tr>
            </a:tbl>
          </a:graphicData>
        </a:graphic>
      </p:graphicFrame>
    </p:spTree>
    <p:extLst>
      <p:ext uri="{BB962C8B-B14F-4D97-AF65-F5344CB8AC3E}">
        <p14:creationId xmlns:p14="http://schemas.microsoft.com/office/powerpoint/2010/main" val="31913029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78525339"/>
              </p:ext>
            </p:extLst>
          </p:nvPr>
        </p:nvGraphicFramePr>
        <p:xfrm>
          <a:off x="406575" y="1340768"/>
          <a:ext cx="11377264" cy="4389120"/>
        </p:xfrm>
        <a:graphic>
          <a:graphicData uri="http://schemas.openxmlformats.org/drawingml/2006/table">
            <a:tbl>
              <a:tblPr firstRow="1" firstCol="1" bandRow="1"/>
              <a:tblGrid>
                <a:gridCol w="11377264">
                  <a:extLst>
                    <a:ext uri="{9D8B030D-6E8A-4147-A177-3AD203B41FA5}">
                      <a16:colId xmlns:a16="http://schemas.microsoft.com/office/drawing/2014/main" val="855276687"/>
                    </a:ext>
                  </a:extLst>
                </a:gridCol>
              </a:tblGrid>
              <a:tr h="0">
                <a:tc>
                  <a:txBody>
                    <a:bodyPr/>
                    <a:lstStyle/>
                    <a:p>
                      <a:pPr algn="r" hangingPunct="0">
                        <a:lnSpc>
                          <a:spcPct val="150000"/>
                        </a:lnSpc>
                        <a:spcAft>
                          <a:spcPts val="0"/>
                        </a:spcAft>
                        <a:tabLst>
                          <a:tab pos="3690620" algn="l"/>
                          <a:tab pos="6210935" algn="l"/>
                          <a:tab pos="873125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NEWS</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FLASH</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4048027"/>
                  </a:ext>
                </a:extLst>
              </a:tr>
              <a:tr h="0">
                <a:tc>
                  <a:txBody>
                    <a:bodyPr/>
                    <a:lstStyle/>
                    <a:p>
                      <a:pPr algn="just" hangingPunct="0">
                        <a:lnSpc>
                          <a:spcPct val="150000"/>
                        </a:lnSpc>
                        <a:spcAft>
                          <a:spcPts val="0"/>
                        </a:spcAft>
                        <a:tabLst>
                          <a:tab pos="3690620" algn="l"/>
                          <a:tab pos="6210935" algn="l"/>
                          <a:tab pos="873125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Julia, Nova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Friburgo</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3690620" algn="l"/>
                          <a:tab pos="6210935" algn="l"/>
                          <a:tab pos="873125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January 13, 11</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 a</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3690620" algn="l"/>
                          <a:tab pos="6210935" algn="l"/>
                          <a:tab pos="873125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 was at home in my bedroom when the landslides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started</a:t>
                      </a:r>
                      <a:r>
                        <a:rPr lang="en-US" sz="24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was the most </a:t>
                      </a:r>
                      <a:endPar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3690620" algn="l"/>
                          <a:tab pos="6210935" algn="l"/>
                          <a:tab pos="8731250" algn="l"/>
                        </a:tabLst>
                      </a:pPr>
                      <a:r>
                        <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scary experience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 my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life</a:t>
                      </a:r>
                      <a:r>
                        <a:rPr lang="en-US" sz="24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My</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younger sister was even more scared than me, and she was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crying</a:t>
                      </a:r>
                      <a:r>
                        <a:rPr lang="en-US" sz="24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heard buildings fall apart around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us</a:t>
                      </a:r>
                      <a:r>
                        <a:rPr lang="en-US" sz="24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were so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scared</a:t>
                      </a:r>
                      <a:r>
                        <a:rPr lang="en-US" sz="24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the morning it was silent, and we looked out of the window at the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street</a:t>
                      </a:r>
                      <a:r>
                        <a:rPr lang="en-US" sz="24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Well</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it wasn’t a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street</a:t>
                      </a:r>
                      <a:r>
                        <a:rPr lang="en-US" sz="24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was a river of mud, with cars and parts of houses in it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1408658"/>
                  </a:ext>
                </a:extLst>
              </a:tr>
            </a:tbl>
          </a:graphicData>
        </a:graphic>
      </p:graphicFrame>
      <p:pic>
        <p:nvPicPr>
          <p:cNvPr id="4" name="aw74.jpg"/>
          <p:cNvPicPr/>
          <p:nvPr/>
        </p:nvPicPr>
        <p:blipFill>
          <a:blip r:embed="rId2"/>
          <a:stretch>
            <a:fillRect/>
          </a:stretch>
        </p:blipFill>
        <p:spPr>
          <a:xfrm>
            <a:off x="9767614" y="1916832"/>
            <a:ext cx="1728192" cy="1642292"/>
          </a:xfrm>
          <a:prstGeom prst="rect">
            <a:avLst/>
          </a:prstGeom>
        </p:spPr>
      </p:pic>
    </p:spTree>
    <p:extLst>
      <p:ext uri="{BB962C8B-B14F-4D97-AF65-F5344CB8AC3E}">
        <p14:creationId xmlns:p14="http://schemas.microsoft.com/office/powerpoint/2010/main" val="342911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54424"/>
            <a:ext cx="11485848" cy="1754326"/>
          </a:xfrm>
        </p:spPr>
        <p:txBody>
          <a:bodyPr/>
          <a:lstStyle/>
          <a:p>
            <a:pPr hangingPunct="0">
              <a:spcAft>
                <a:spcPts val="0"/>
              </a:spcAft>
              <a:tabLst>
                <a:tab pos="5016500" algn="l"/>
                <a:tab pos="6210300" algn="l"/>
                <a:tab pos="87312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refer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6210300" algn="l"/>
                <a:tab pos="873125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heavy rain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earthquake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6210300" algn="l"/>
                <a:tab pos="873125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strong wind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snow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30958" y="1945016"/>
            <a:ext cx="3432992" cy="427011"/>
          </a:xfrm>
          <a:prstGeom prst="rect">
            <a:avLst/>
          </a:prstGeom>
        </p:spPr>
      </p:pic>
      <p:sp>
        <p:nvSpPr>
          <p:cNvPr id="5" name="矩形 4"/>
          <p:cNvSpPr/>
          <p:nvPr/>
        </p:nvSpPr>
        <p:spPr>
          <a:xfrm>
            <a:off x="838622" y="1987407"/>
            <a:ext cx="407484" cy="461665"/>
          </a:xfrm>
          <a:prstGeom prst="rect">
            <a:avLst/>
          </a:prstGeom>
        </p:spPr>
        <p:txBody>
          <a:bodyPr wrap="none">
            <a:spAutoFit/>
          </a:bodyPr>
          <a:lstStyle/>
          <a:p>
            <a:r>
              <a:rPr lang="en-US" altLang="zh-CN" sz="2400"/>
              <a:t>A</a:t>
            </a:r>
            <a:endParaRPr lang="zh-CN" altLang="en-US"/>
          </a:p>
        </p:txBody>
      </p:sp>
      <p:sp>
        <p:nvSpPr>
          <p:cNvPr id="6" name="内容占位符 1"/>
          <p:cNvSpPr txBox="1">
            <a:spLocks/>
          </p:cNvSpPr>
          <p:nvPr/>
        </p:nvSpPr>
        <p:spPr bwMode="auto">
          <a:xfrm>
            <a:off x="360854" y="35730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代词指代题。根据画线词前一句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“26 cm of rain fell in less than 24 hours.”,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指的是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小时内</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26</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厘米的特大降雨量。故选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48964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3690620" algn="l"/>
                <a:tab pos="6210935" algn="l"/>
                <a:tab pos="87312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was the big problem for the rescue pilots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690620" algn="l"/>
                <a:tab pos="6210935" algn="l"/>
                <a:tab pos="873125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too many survivors needing rescue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690620" algn="l"/>
                <a:tab pos="6210935" algn="l"/>
                <a:tab pos="873125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too scared to fly over the landslide area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690620" algn="l"/>
                <a:tab pos="6210935" algn="l"/>
                <a:tab pos="873125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hard to find places to land the helicopters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690620" algn="l"/>
                <a:tab pos="6210935" algn="l"/>
                <a:tab pos="873125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pilots had no time to help the people in need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3186" y="879103"/>
            <a:ext cx="407484" cy="461665"/>
          </a:xfrm>
          <a:prstGeom prst="rect">
            <a:avLst/>
          </a:prstGeom>
        </p:spPr>
        <p:txBody>
          <a:bodyPr wrap="none">
            <a:spAutoFit/>
          </a:bodyPr>
          <a:lstStyle/>
          <a:p>
            <a:r>
              <a:rPr lang="en-US" altLang="zh-CN" sz="2400"/>
              <a:t>C</a:t>
            </a:r>
            <a:endParaRPr lang="zh-CN" altLang="en-US"/>
          </a:p>
        </p:txBody>
      </p:sp>
      <p:sp>
        <p:nvSpPr>
          <p:cNvPr id="5" name="内容占位符 1"/>
          <p:cNvSpPr txBox="1">
            <a:spLocks/>
          </p:cNvSpPr>
          <p:nvPr/>
        </p:nvSpPr>
        <p:spPr bwMode="auto">
          <a:xfrm>
            <a:off x="360854" y="3538359"/>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细节理解题。根据第二段倒数第三句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“It’s more difficult than a normal rescue flight because there are no roads to land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降落</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on, and we can’t land in the mountains.”,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可知因为救援的直升机没有地方降落</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救援难度极大。故选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3129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34566" y="1237426"/>
            <a:ext cx="11496689" cy="3343702"/>
          </a:xfrm>
          <a:prstGeom prst="rect">
            <a:avLst/>
          </a:prstGeom>
        </p:spPr>
      </p:pic>
      <p:pic>
        <p:nvPicPr>
          <p:cNvPr id="7" name="长难句解析.jpg" descr="id:2147489816;FounderCES"/>
          <p:cNvPicPr/>
          <p:nvPr/>
        </p:nvPicPr>
        <p:blipFill>
          <a:blip r:embed="rId3"/>
          <a:stretch>
            <a:fillRect/>
          </a:stretch>
        </p:blipFill>
        <p:spPr>
          <a:xfrm>
            <a:off x="323725" y="1196752"/>
            <a:ext cx="8136904" cy="2150054"/>
          </a:xfrm>
          <a:prstGeom prst="rect">
            <a:avLst/>
          </a:prstGeom>
        </p:spPr>
      </p:pic>
      <p:sp>
        <p:nvSpPr>
          <p:cNvPr id="3" name="内容占位符 2"/>
          <p:cNvSpPr>
            <a:spLocks noGrp="1"/>
          </p:cNvSpPr>
          <p:nvPr>
            <p:ph idx="1"/>
          </p:nvPr>
        </p:nvSpPr>
        <p:spPr>
          <a:xfrm>
            <a:off x="334566" y="1628800"/>
            <a:ext cx="11485848" cy="3416320"/>
          </a:xfrm>
        </p:spPr>
        <p:txBody>
          <a:bodyPr/>
          <a:lstStyle/>
          <a:p>
            <a:pPr hangingPunct="0">
              <a:spcAft>
                <a:spcPts val="0"/>
              </a:spcAft>
            </a:pPr>
            <a:r>
              <a:rPr lang="en-US" altLang="zh-CN" b="1">
                <a:latin typeface="Times New Roman" panose="02020603050405020304" pitchFamily="18" charset="0"/>
                <a:ea typeface="宋体" panose="02010600030101010101" pitchFamily="2" charset="-122"/>
                <a:cs typeface="Times New Roman" panose="02020603050405020304" pitchFamily="18" charset="0"/>
              </a:rPr>
              <a:t>It’s more difficult than a normal rescue flight because there are no roads to land on, and we can’t land in the </a:t>
            </a:r>
            <a:r>
              <a:rPr lang="en-US" altLang="zh-CN" b="1">
                <a:latin typeface="Times New Roman" panose="02020603050405020304" pitchFamily="18" charset="0"/>
                <a:ea typeface="宋体" panose="02010600030101010101" pitchFamily="2" charset="-122"/>
                <a:cs typeface="Times New Roman" panose="02020603050405020304" pitchFamily="18" charset="0"/>
              </a:rPr>
              <a:t>mountains</a:t>
            </a:r>
            <a:r>
              <a:rPr lang="en-US" altLang="zh-CN" b="1" smtClean="0">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r>
              <a:rPr lang="en-US" altLang="zh-CN" b="1" smtClean="0">
                <a:latin typeface="楷体" panose="02010609060101010101" pitchFamily="49" charset="-122"/>
                <a:ea typeface="楷体" panose="02010609060101010101" pitchFamily="49" charset="-122"/>
              </a:rPr>
              <a:t>        </a:t>
            </a:r>
            <a:r>
              <a:rPr lang="zh-CN" altLang="zh-CN" b="1" smtClean="0">
                <a:latin typeface="楷体" panose="02010609060101010101" pitchFamily="49" charset="-122"/>
                <a:ea typeface="楷体" panose="02010609060101010101" pitchFamily="49" charset="-122"/>
              </a:rPr>
              <a:t>此次</a:t>
            </a:r>
            <a:r>
              <a:rPr lang="zh-CN" altLang="zh-CN" b="1">
                <a:latin typeface="楷体" panose="02010609060101010101" pitchFamily="49" charset="-122"/>
                <a:ea typeface="楷体" panose="02010609060101010101" pitchFamily="49" charset="-122"/>
              </a:rPr>
              <a:t>营救比正常的营救要难很多</a:t>
            </a:r>
            <a:r>
              <a:rPr lang="en-US" altLang="zh-CN" b="1">
                <a:latin typeface="楷体" panose="02010609060101010101" pitchFamily="49" charset="-122"/>
                <a:ea typeface="楷体" panose="02010609060101010101" pitchFamily="49" charset="-122"/>
              </a:rPr>
              <a:t>,</a:t>
            </a:r>
            <a:r>
              <a:rPr lang="zh-CN" altLang="zh-CN" b="1">
                <a:latin typeface="楷体" panose="02010609060101010101" pitchFamily="49" charset="-122"/>
                <a:ea typeface="楷体" panose="02010609060101010101" pitchFamily="49" charset="-122"/>
              </a:rPr>
              <a:t>因为没有路可以着陆</a:t>
            </a:r>
            <a:r>
              <a:rPr lang="en-US" altLang="zh-CN" b="1">
                <a:latin typeface="楷体" panose="02010609060101010101" pitchFamily="49" charset="-122"/>
                <a:ea typeface="楷体" panose="02010609060101010101" pitchFamily="49" charset="-122"/>
              </a:rPr>
              <a:t>,</a:t>
            </a:r>
            <a:r>
              <a:rPr lang="zh-CN" altLang="zh-CN" b="1">
                <a:latin typeface="楷体" panose="02010609060101010101" pitchFamily="49" charset="-122"/>
                <a:ea typeface="楷体" panose="02010609060101010101" pitchFamily="49" charset="-122"/>
              </a:rPr>
              <a:t>而且我们无法着陆在山上。</a:t>
            </a:r>
            <a:endParaRPr lang="zh-CN" altLang="zh-CN">
              <a:latin typeface="楷体" panose="02010609060101010101" pitchFamily="49" charset="-122"/>
              <a:ea typeface="楷体" panose="02010609060101010101" pitchFamily="49" charset="-122"/>
            </a:endParaRPr>
          </a:p>
          <a:p>
            <a:pPr hangingPunct="0">
              <a:spcAft>
                <a:spcPts val="0"/>
              </a:spcAft>
            </a:pPr>
            <a:r>
              <a:rPr lang="en-US" altLang="zh-CN" b="1"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此</a:t>
            </a:r>
            <a:r>
              <a:rPr lang="zh-CN" altLang="zh-CN" b="1">
                <a:latin typeface="Times New Roman" panose="02020603050405020304" pitchFamily="18" charset="0"/>
                <a:ea typeface="宋体" panose="02010600030101010101" pitchFamily="2" charset="-122"/>
                <a:cs typeface="Times New Roman" panose="02020603050405020304" pitchFamily="18" charset="0"/>
              </a:rPr>
              <a:t>长句前半段为原因状语从句</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后半句是并列句。</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译文.eps" descr="id:2147489823;FounderCES"/>
          <p:cNvPicPr/>
          <p:nvPr/>
        </p:nvPicPr>
        <p:blipFill>
          <a:blip r:embed="rId4"/>
          <a:stretch>
            <a:fillRect/>
          </a:stretch>
        </p:blipFill>
        <p:spPr>
          <a:xfrm>
            <a:off x="550590" y="2924944"/>
            <a:ext cx="921375" cy="284841"/>
          </a:xfrm>
          <a:prstGeom prst="rect">
            <a:avLst/>
          </a:prstGeom>
        </p:spPr>
      </p:pic>
      <p:pic>
        <p:nvPicPr>
          <p:cNvPr id="10" name="分析.eps" descr="id:2147489830;FounderCES"/>
          <p:cNvPicPr/>
          <p:nvPr/>
        </p:nvPicPr>
        <p:blipFill>
          <a:blip r:embed="rId5"/>
          <a:stretch>
            <a:fillRect/>
          </a:stretch>
        </p:blipFill>
        <p:spPr>
          <a:xfrm>
            <a:off x="550590" y="4045738"/>
            <a:ext cx="849367" cy="262580"/>
          </a:xfrm>
          <a:prstGeom prst="rect">
            <a:avLst/>
          </a:prstGeom>
        </p:spPr>
      </p:pic>
    </p:spTree>
    <p:extLst>
      <p:ext uri="{BB962C8B-B14F-4D97-AF65-F5344CB8AC3E}">
        <p14:creationId xmlns:p14="http://schemas.microsoft.com/office/powerpoint/2010/main" val="2791826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98931"/>
            <a:ext cx="11485848" cy="1684244"/>
          </a:xfrm>
        </p:spPr>
        <p:txBody>
          <a:bodyPr/>
          <a:lstStyle/>
          <a:p>
            <a:pPr hangingPunct="0">
              <a:spcAft>
                <a:spcPts val="0"/>
              </a:spcAft>
              <a:tabLst>
                <a:tab pos="5654675" algn="l"/>
                <a:tab pos="6210300" algn="l"/>
                <a:tab pos="87312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was crying when the disaster happened according to the text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6210300" algn="l"/>
                <a:tab pos="873125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Luiza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volunteer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6210300" algn="l"/>
                <a:tab pos="873125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Julia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Julia’s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sister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1631914"/>
            <a:ext cx="407484" cy="461665"/>
          </a:xfrm>
          <a:prstGeom prst="rect">
            <a:avLst/>
          </a:prstGeom>
        </p:spPr>
        <p:txBody>
          <a:bodyPr wrap="none">
            <a:spAutoFit/>
          </a:bodyPr>
          <a:lstStyle/>
          <a:p>
            <a:r>
              <a:rPr lang="en-US" altLang="zh-CN" sz="2400"/>
              <a:t>D</a:t>
            </a:r>
            <a:endParaRPr lang="zh-CN" altLang="en-US"/>
          </a:p>
        </p:txBody>
      </p:sp>
      <p:sp>
        <p:nvSpPr>
          <p:cNvPr id="5" name="内容占位符 1"/>
          <p:cNvSpPr txBox="1">
            <a:spLocks/>
          </p:cNvSpPr>
          <p:nvPr/>
        </p:nvSpPr>
        <p:spPr bwMode="auto">
          <a:xfrm>
            <a:off x="360854" y="316285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细节理解题。根据第四段第三句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“My younger sister was even more scared than me, and she was crying.”,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Julia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的妹妹更害怕</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在大哭。故选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08095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452</TotalTime>
  <Words>393</Words>
  <Application>Microsoft Office PowerPoint</Application>
  <PresentationFormat>自定义</PresentationFormat>
  <Paragraphs>42</Paragraphs>
  <Slides>10</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10</vt:i4>
      </vt:variant>
    </vt:vector>
  </HeadingPairs>
  <TitlesOfParts>
    <vt:vector size="19"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452</cp:revision>
  <dcterms:created xsi:type="dcterms:W3CDTF">2020-11-06T05:24:00Z</dcterms:created>
  <dcterms:modified xsi:type="dcterms:W3CDTF">2025-09-17T19:02:55Z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